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4" r:id="rId4"/>
    <p:sldId id="278" r:id="rId5"/>
    <p:sldId id="277" r:id="rId6"/>
    <p:sldId id="262" r:id="rId7"/>
    <p:sldId id="276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1" r:id="rId19"/>
    <p:sldId id="280" r:id="rId20"/>
    <p:sldId id="279" r:id="rId21"/>
    <p:sldId id="259" r:id="rId22"/>
    <p:sldId id="282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AFF"/>
    <a:srgbClr val="00FA91"/>
    <a:srgbClr val="F6AA40"/>
    <a:srgbClr val="DE5FF2"/>
    <a:srgbClr val="5BC7EF"/>
    <a:srgbClr val="FF0087"/>
    <a:srgbClr val="00D0FB"/>
    <a:srgbClr val="BA7B6B"/>
    <a:srgbClr val="5DE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27"/>
    <p:restoredTop sz="95431"/>
  </p:normalViewPr>
  <p:slideViewPr>
    <p:cSldViewPr snapToGrid="0" snapToObjects="1">
      <p:cViewPr varScale="1">
        <p:scale>
          <a:sx n="102" d="100"/>
          <a:sy n="102" d="100"/>
        </p:scale>
        <p:origin x="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25BDD-5BE9-A040-9821-379513B42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BE1FE9-F8DF-4C4B-AC2E-F4C54B0C8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485D09-61A7-DF4F-869A-9E6F25E5E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959F4B-503B-D849-930A-8B23C0C3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ED37E-E686-3048-8E59-F0E983BE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BC777-11A7-CB4B-86CA-1E810DD7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CA8206-E59B-0543-A7DB-87EA6A963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897305-01F3-B242-AD4D-32EDCC25B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B69F47-A19F-B047-A1C5-8952FFC1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975AA1-6595-7E4C-B65A-8BC4FEC8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9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2A4A24-A174-7346-817A-A0C1B6E94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2882C6-320E-8E4E-B660-68B6DCE7C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6A61A-63A6-BF4B-A863-089A2302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7DEC2E-5A9F-5E43-9228-01375B6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11BE9C-0760-B045-8D12-45801398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28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32D7A-4D42-2F46-87EB-B808A1AEA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6A281A-FB3D-5642-913D-6CFD76075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4FD2AE-A128-FD4D-8A47-51D81A83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AA2E3F-C607-1446-98F7-E493C659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5DDF1A-A59C-7048-82F1-5312F7FF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18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145D7-4D79-614B-A74C-C6909BF9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4B35AC-5209-9E42-BD1A-AE175E4E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E45BE2-9482-F747-93BB-C3C42C5C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5DF5A6-31C5-D44B-A1AD-A02DCF66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798A7F-09C5-4442-BC59-8025EFA4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4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EE447F-528C-F74C-B58A-BF61785F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1E4E0F-4A76-154B-93AF-510B6C916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D06B67-068F-7849-9A6A-D07D81DC5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FC2EB9-3B0A-B445-B2BD-AB1738CD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DE7746-1E6F-864B-AEC7-FF57C12D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22D127-EE74-654E-81B5-440DA90E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2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2EFC3-BC43-D946-AC49-60D01349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A59EE0-A02A-6448-A811-E1A81D563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0904F6-36FA-3F4B-AEC8-91D1B340C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FD807F-3564-454A-9AAC-D47DDBB4B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4E0AA7C-313B-ED47-9E94-EE03996FF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C224AA-394E-A14F-9B1C-DB0F097D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7020394-666E-3E46-A05D-4F7578D8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D33B13-E420-724C-A82F-4E828A6A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F777F-FA11-C14D-B3D5-D6A0DE96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D18C3D-CC04-BE42-9027-1FCA11DD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AE3317-B227-5943-97DE-C3C7B4EF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7125B09-ECB0-1944-87A8-6F70B19D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8FFDEB-8348-F240-B476-263B5908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FEB0CE-FF6B-7D43-963C-C4C8AB1B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E09F4C-F496-9648-9E2A-67A836DB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5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EA076-F665-E84A-8F26-251F35EB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86CA0C-5735-994E-9A77-68EBF232A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9BFF88-E863-2F44-8803-11201847E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FAE1B3-6EA6-CA4C-A223-59CE012B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38EAF4-FB08-3747-9B93-A745383D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1B518-AD81-1448-9D18-D3A2AC05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2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7B6AC-A428-FC48-A65F-7B716EDBB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E9FC45C-2073-D44B-813C-75802FCC7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7F9C33-D7CD-4843-98A0-FFACD1671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1D0F1B-4B9E-914D-871F-23BCE1D8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F7765-2609-FA4C-B9D0-022564D6E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540197-C716-8147-A194-9F28790A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46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CDEF8E-DDE4-4C44-A4E4-DBF45ADC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46A472-73B1-F640-8133-C0850176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742EDB-3FB5-7741-80F9-6A4C88BAE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4D8A4-3188-EC4D-8B7D-31758AA47815}" type="datetimeFigureOut">
              <a:rPr lang="es-ES" smtClean="0"/>
              <a:t>21/10/21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F78D60-ACFD-CC4E-9931-405672D69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437A77-BE88-E947-84CF-720659F2C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8AA3-F8F4-9645-9BA3-EA49A53215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62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539EC65-7E92-FD4F-8B88-4107316A3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0664" y="2880986"/>
            <a:ext cx="4252225" cy="548014"/>
          </a:xfrm>
        </p:spPr>
        <p:txBody>
          <a:bodyPr>
            <a:noAutofit/>
          </a:bodyPr>
          <a:lstStyle/>
          <a:p>
            <a:r>
              <a:rPr lang="es-ES" sz="3200" dirty="0"/>
              <a:t>DIÓCESIS DE JACA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26AE2C-012C-9E4C-81C4-EAC639934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4" y="788260"/>
            <a:ext cx="5873857" cy="5325630"/>
          </a:xfrm>
          <a:prstGeom prst="rect">
            <a:avLst/>
          </a:prstGeom>
        </p:spPr>
      </p:pic>
      <p:pic>
        <p:nvPicPr>
          <p:cNvPr id="6" name="Picture 5" descr="crismon_banner">
            <a:extLst>
              <a:ext uri="{FF2B5EF4-FFF2-40B4-BE49-F238E27FC236}">
                <a16:creationId xmlns:a16="http://schemas.microsoft.com/office/drawing/2014/main" id="{047EB585-BAD9-9746-A862-E98DCB87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64" y="3618520"/>
            <a:ext cx="4252225" cy="157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1 On The Nature Of Daylight.mp3" descr="01 On The Nature Of Daylight.mp3">
            <a:hlinkClick r:id="" action="ppaction://media"/>
            <a:extLst>
              <a:ext uri="{FF2B5EF4-FFF2-40B4-BE49-F238E27FC236}">
                <a16:creationId xmlns:a16="http://schemas.microsoft.com/office/drawing/2014/main" id="{6957FB40-9F38-2A47-831F-E7DA2C697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3976" y="53010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3527245" y="0"/>
            <a:ext cx="636322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>
                <a:solidFill>
                  <a:schemeClr val="accent6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Todos</a:t>
            </a:r>
          </a:p>
          <a:p>
            <a:r>
              <a:rPr lang="es-ES" sz="8800" dirty="0">
                <a:solidFill>
                  <a:srgbClr val="C0000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hemos </a:t>
            </a:r>
          </a:p>
          <a:p>
            <a:r>
              <a:rPr lang="es-ES" sz="8800" dirty="0">
                <a:solidFill>
                  <a:schemeClr val="accent4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sido</a:t>
            </a:r>
          </a:p>
          <a:p>
            <a:r>
              <a:rPr lang="es-ES" sz="8800" dirty="0">
                <a:solidFill>
                  <a:schemeClr val="accent5">
                    <a:lumMod val="75000"/>
                  </a:schemeClr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invitados</a:t>
            </a:r>
          </a:p>
          <a:p>
            <a:r>
              <a:rPr lang="es-ES" sz="8800" dirty="0">
                <a:solidFill>
                  <a:srgbClr val="BA7B6B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a</a:t>
            </a:r>
            <a:r>
              <a:rPr lang="es-ES" sz="8800" dirty="0">
                <a:solidFill>
                  <a:schemeClr val="accent5">
                    <a:lumMod val="75000"/>
                  </a:schemeClr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 </a:t>
            </a:r>
            <a:r>
              <a:rPr lang="es-ES" sz="8800" dirty="0">
                <a:solidFill>
                  <a:srgbClr val="DE5FF2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participar</a:t>
            </a:r>
            <a:r>
              <a:rPr lang="es-ES" sz="8800" dirty="0">
                <a:solidFill>
                  <a:schemeClr val="accent5">
                    <a:lumMod val="75000"/>
                  </a:schemeClr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647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2655376" y="305068"/>
            <a:ext cx="68812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>
                <a:solidFill>
                  <a:srgbClr val="00FA91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en un proceso </a:t>
            </a:r>
          </a:p>
          <a:p>
            <a:r>
              <a:rPr lang="es-ES" sz="8800" dirty="0">
                <a:solidFill>
                  <a:srgbClr val="00FA91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de escucha</a:t>
            </a:r>
          </a:p>
          <a:p>
            <a:endParaRPr lang="es-ES" sz="4800" dirty="0">
              <a:solidFill>
                <a:schemeClr val="accent4"/>
              </a:solidFill>
              <a:latin typeface="FINALE COPYIST TEXT EXT" panose="02000506020000020004" pitchFamily="2" charset="0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r>
              <a:rPr lang="es-ES" sz="8800" dirty="0">
                <a:solidFill>
                  <a:srgbClr val="2C3AFF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en un proceso </a:t>
            </a:r>
          </a:p>
          <a:p>
            <a:r>
              <a:rPr lang="es-ES" sz="8800" dirty="0">
                <a:solidFill>
                  <a:srgbClr val="2C3AFF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de diálogo</a:t>
            </a:r>
          </a:p>
        </p:txBody>
      </p:sp>
    </p:spTree>
    <p:extLst>
      <p:ext uri="{BB962C8B-B14F-4D97-AF65-F5344CB8AC3E}">
        <p14:creationId xmlns:p14="http://schemas.microsoft.com/office/powerpoint/2010/main" val="1962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2914389" y="496795"/>
            <a:ext cx="63632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>
                <a:solidFill>
                  <a:srgbClr val="FF0087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¡ Acércate a </a:t>
            </a:r>
          </a:p>
          <a:p>
            <a:r>
              <a:rPr lang="es-ES" sz="8800" dirty="0">
                <a:solidFill>
                  <a:srgbClr val="FF0087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tu parroquia!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FAD699-6F72-6844-9228-25DC17221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13" t="28518" r="1"/>
          <a:stretch/>
        </p:blipFill>
        <p:spPr>
          <a:xfrm>
            <a:off x="3087966" y="3560439"/>
            <a:ext cx="5737098" cy="304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52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4000">
        <p15:prstTrans prst="fallOver"/>
      </p:transition>
    </mc:Choice>
    <mc:Fallback xmlns="">
      <p:transition spd="slow" advClick="0" advTm="1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2914389" y="2028616"/>
            <a:ext cx="63632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rgbClr val="5BC7EF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Caminemos </a:t>
            </a:r>
          </a:p>
          <a:p>
            <a:pPr algn="ctr"/>
            <a:r>
              <a:rPr lang="es-ES" sz="8800" dirty="0">
                <a:solidFill>
                  <a:srgbClr val="5BC7EF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todos juntos</a:t>
            </a:r>
          </a:p>
        </p:txBody>
      </p:sp>
    </p:spTree>
    <p:extLst>
      <p:ext uri="{BB962C8B-B14F-4D97-AF65-F5344CB8AC3E}">
        <p14:creationId xmlns:p14="http://schemas.microsoft.com/office/powerpoint/2010/main" val="18161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0">
        <p:checker/>
      </p:transition>
    </mc:Choice>
    <mc:Fallback xmlns="">
      <p:transition spd="slow" advClick="0" advTm="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2914389" y="1351508"/>
            <a:ext cx="63632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rgbClr val="F6AA4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Por una </a:t>
            </a:r>
          </a:p>
          <a:p>
            <a:pPr algn="ctr"/>
            <a:r>
              <a:rPr lang="es-ES" sz="8800" dirty="0">
                <a:solidFill>
                  <a:srgbClr val="F6AA4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iglesia </a:t>
            </a:r>
          </a:p>
          <a:p>
            <a:pPr algn="ctr"/>
            <a:r>
              <a:rPr lang="es-ES" sz="8800" dirty="0">
                <a:solidFill>
                  <a:srgbClr val="F6AA4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sinodal</a:t>
            </a:r>
          </a:p>
        </p:txBody>
      </p:sp>
    </p:spTree>
    <p:extLst>
      <p:ext uri="{BB962C8B-B14F-4D97-AF65-F5344CB8AC3E}">
        <p14:creationId xmlns:p14="http://schemas.microsoft.com/office/powerpoint/2010/main" val="20947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0">
        <p:push dir="u"/>
      </p:transition>
    </mc:Choice>
    <mc:Fallback xmlns="">
      <p:transition spd="slow" advClick="0" advTm="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2914389" y="1351508"/>
            <a:ext cx="63632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>
                <a:solidFill>
                  <a:srgbClr val="DE5FF2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Comunión</a:t>
            </a:r>
          </a:p>
          <a:p>
            <a:r>
              <a:rPr lang="es-ES" sz="8800" dirty="0">
                <a:solidFill>
                  <a:srgbClr val="5BC7EF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Participación</a:t>
            </a:r>
          </a:p>
          <a:p>
            <a:r>
              <a:rPr lang="es-ES" sz="8800" dirty="0">
                <a:solidFill>
                  <a:srgbClr val="00B05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Misión</a:t>
            </a:r>
          </a:p>
        </p:txBody>
      </p:sp>
    </p:spTree>
    <p:extLst>
      <p:ext uri="{BB962C8B-B14F-4D97-AF65-F5344CB8AC3E}">
        <p14:creationId xmlns:p14="http://schemas.microsoft.com/office/powerpoint/2010/main" val="104001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3066081" y="2028616"/>
            <a:ext cx="60598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>
                <a:solidFill>
                  <a:srgbClr val="C0000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pueblodedios</a:t>
            </a:r>
          </a:p>
          <a:p>
            <a:r>
              <a:rPr lang="es-ES" sz="8800" dirty="0">
                <a:solidFill>
                  <a:srgbClr val="C0000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ensalida.com</a:t>
            </a:r>
          </a:p>
        </p:txBody>
      </p:sp>
    </p:spTree>
    <p:extLst>
      <p:ext uri="{BB962C8B-B14F-4D97-AF65-F5344CB8AC3E}">
        <p14:creationId xmlns:p14="http://schemas.microsoft.com/office/powerpoint/2010/main" val="6351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flash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8E4828-19FC-7642-A146-B9A4BD18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94" y="270712"/>
            <a:ext cx="6966811" cy="63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3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A722F8-E254-7648-9F5F-97B04E400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44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6EB191-F798-6A41-AC74-CEAF7992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7912F-4C4D-9543-994D-50898861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es Sínodo?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601D0-3149-2444-A13C-18C13731C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El Sínodo es una invitación para que todas las diócesis emprendan un camino de profunda renovación inspirada por la acción del Espíritu Santo.</a:t>
            </a:r>
          </a:p>
          <a:p>
            <a:r>
              <a:rPr lang="es-ES" dirty="0"/>
              <a:t>Es un proceso Espiritual.</a:t>
            </a:r>
          </a:p>
          <a:p>
            <a:r>
              <a:rPr lang="es-ES" dirty="0"/>
              <a:t>Es un proceso de escucha al Pueblo de Dios, diálogo y discernimiento para aclarar la voluntad de Dios para su pueblo.</a:t>
            </a:r>
          </a:p>
          <a:p>
            <a:r>
              <a:rPr lang="es-ES" dirty="0"/>
              <a:t>Es un camino que hacemos todos juntos: obispos, sacerdotes, diáconos, comunidades religiosas, laicos.</a:t>
            </a:r>
          </a:p>
          <a:p>
            <a:r>
              <a:rPr lang="es-ES" dirty="0"/>
              <a:t>No es puro formalismo, ni puro intelectualismo; es creatividad, signo de comunión.</a:t>
            </a:r>
          </a:p>
        </p:txBody>
      </p:sp>
    </p:spTree>
    <p:extLst>
      <p:ext uri="{BB962C8B-B14F-4D97-AF65-F5344CB8AC3E}">
        <p14:creationId xmlns:p14="http://schemas.microsoft.com/office/powerpoint/2010/main" val="20326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ferris dir="l"/>
      </p:transition>
    </mc:Choice>
    <mc:Fallback xmlns="">
      <p:transition spd="slow" advClick="0" advTm="2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4C1AE3-9914-294D-83CC-1B66B71AF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5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usa">
            <a:extLst>
              <a:ext uri="{FF2B5EF4-FFF2-40B4-BE49-F238E27FC236}">
                <a16:creationId xmlns:a16="http://schemas.microsoft.com/office/drawing/2014/main" id="{67355049-693F-134A-8221-24FF0BA9F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5" t="-7394" r="4692" b="8290"/>
          <a:stretch/>
        </p:blipFill>
        <p:spPr bwMode="auto">
          <a:xfrm rot="21450848">
            <a:off x="100622" y="182106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Fresco románico de Bagües (s">
            <a:extLst>
              <a:ext uri="{FF2B5EF4-FFF2-40B4-BE49-F238E27FC236}">
                <a16:creationId xmlns:a16="http://schemas.microsoft.com/office/drawing/2014/main" id="{A28AF9A0-60E1-1A45-942A-79D8323D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0" y="4928897"/>
            <a:ext cx="267176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rucero-camino santiago">
            <a:extLst>
              <a:ext uri="{FF2B5EF4-FFF2-40B4-BE49-F238E27FC236}">
                <a16:creationId xmlns:a16="http://schemas.microsoft.com/office/drawing/2014/main" id="{D5ED0DE5-70A4-B940-ABB9-8BCB4041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694">
            <a:off x="9788746" y="527056"/>
            <a:ext cx="17716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53D94E1-2DF3-C84D-8C2A-F3A7F731F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003" y="758869"/>
            <a:ext cx="6428402" cy="58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 advClick="0" advTm="35000">
        <p14:flythrough/>
      </p:transition>
    </mc:Choice>
    <mc:Fallback xmlns="">
      <p:transition spd="slow" advClick="0" advTm="3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412D4D6-D8ED-4E47-8A03-D772C6329646}"/>
              </a:ext>
            </a:extLst>
          </p:cNvPr>
          <p:cNvSpPr/>
          <p:nvPr/>
        </p:nvSpPr>
        <p:spPr>
          <a:xfrm>
            <a:off x="4237831" y="3244334"/>
            <a:ext cx="38527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Música:</a:t>
            </a:r>
          </a:p>
          <a:p>
            <a:r>
              <a:rPr lang="es-ES" dirty="0"/>
              <a:t>Max-Richter -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nature</a:t>
            </a:r>
            <a:r>
              <a:rPr lang="es-ES" dirty="0"/>
              <a:t> of </a:t>
            </a:r>
            <a:r>
              <a:rPr lang="es-ES" dirty="0" err="1"/>
              <a:t>daylight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805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flythrough/>
      </p:transition>
    </mc:Choice>
    <mc:Fallback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7912F-4C4D-9543-994D-50898861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¿Para qué este Sínodo?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601D0-3149-2444-A13C-18C1373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s-ES" dirty="0"/>
              <a:t>El Sínodo se plantea una cuestión principal: ¿Cómo se realiza hoy en la Iglesia nuestro “caminar juntos” en la sinodalidad? ¿Qué pasos nos invita a dar el Espíritu para crecer en nuestro “caminar juntos”?</a:t>
            </a:r>
          </a:p>
          <a:p>
            <a:r>
              <a:rPr lang="es-ES" dirty="0"/>
              <a:t>Se trata de continuar la senda de la renovación de la Iglesia propuesta por el Concilio Vaticano II.</a:t>
            </a:r>
          </a:p>
          <a:p>
            <a:r>
              <a:rPr lang="es-ES" dirty="0"/>
              <a:t>Es una oportunidad para escuchar más profundamente la voz del Espíritu.</a:t>
            </a:r>
          </a:p>
          <a:p>
            <a:r>
              <a:rPr lang="es-ES" dirty="0"/>
              <a:t>Para crear un espacio de comunicación y diálogo; no se trata de crear un documento. Todos debemos participar, y así podremos: aprender de las experiencias, discernir los procesos para buscar la voluntad de Dios y seguir los caminos a los que Dios nos llama.</a:t>
            </a:r>
          </a:p>
        </p:txBody>
      </p:sp>
    </p:spTree>
    <p:extLst>
      <p:ext uri="{BB962C8B-B14F-4D97-AF65-F5344CB8AC3E}">
        <p14:creationId xmlns:p14="http://schemas.microsoft.com/office/powerpoint/2010/main" val="39222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30000">
        <p:wheel spokes="1"/>
      </p:transition>
    </mc:Choice>
    <mc:Fallback xmlns="">
      <p:transition spd="slow" advClick="0" advTm="30000">
        <p:wheel spokes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7912F-4C4D-9543-994D-50898861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 es el tema del Sínodo?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601D0-3149-2444-A13C-18C1373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s-ES" dirty="0"/>
              <a:t>Por una Iglesia sinodal: </a:t>
            </a:r>
          </a:p>
          <a:p>
            <a:pPr marL="0" indent="0">
              <a:buNone/>
            </a:pPr>
            <a:r>
              <a:rPr lang="es-ES" dirty="0"/>
              <a:t>				comunión, </a:t>
            </a:r>
          </a:p>
          <a:p>
            <a:pPr marL="0" indent="0">
              <a:buNone/>
            </a:pPr>
            <a:r>
              <a:rPr lang="es-ES" dirty="0"/>
              <a:t>				participación 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/>
              <a:t>			y </a:t>
            </a:r>
            <a:r>
              <a:rPr lang="es-ES" dirty="0"/>
              <a:t>misión.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Estas tres dimensiones están profundamente interrelacionadas. Son los pilares vitales de una Iglesia sinodal.</a:t>
            </a:r>
          </a:p>
        </p:txBody>
      </p:sp>
    </p:spTree>
    <p:extLst>
      <p:ext uri="{BB962C8B-B14F-4D97-AF65-F5344CB8AC3E}">
        <p14:creationId xmlns:p14="http://schemas.microsoft.com/office/powerpoint/2010/main" val="336705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eelOff"/>
      </p:transition>
    </mc:Choice>
    <mc:Fallback xmlns="">
      <p:transition spd="slow" advClick="0" advTm="9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7912F-4C4D-9543-994D-50898861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será este Sínodo?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601D0-3149-2444-A13C-18C1373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6721"/>
          </a:xfrm>
        </p:spPr>
        <p:txBody>
          <a:bodyPr>
            <a:normAutofit/>
          </a:bodyPr>
          <a:lstStyle/>
          <a:p>
            <a:r>
              <a:rPr lang="es-ES" dirty="0"/>
              <a:t>El proceso sinodal debe ser sencillo, accesible y acogedor para todos.</a:t>
            </a:r>
          </a:p>
          <a:p>
            <a:r>
              <a:rPr lang="es-ES" dirty="0"/>
              <a:t>Se trata de asegurar la participación del mayor número posible, para escuchar la voz viva de todo el Pueblo de Dios.</a:t>
            </a:r>
          </a:p>
          <a:p>
            <a:r>
              <a:rPr lang="es-ES" dirty="0"/>
              <a:t>Como cada diócesis tiene sus peculiaridades, deberá encontrar caminos propios y creativos para buscar, promover y recoger los frutos del proceso.</a:t>
            </a:r>
          </a:p>
          <a:p>
            <a:r>
              <a:rPr lang="es-ES" dirty="0"/>
              <a:t>Se esbozan diez núcleos temáticos para articular la sinodalidad vivida: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8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flip dir="r"/>
      </p:transition>
    </mc:Choice>
    <mc:Fallback xmlns="">
      <p:transition spd="slow"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F0ECFC-3754-1047-BAF7-4E99135E5DB7}"/>
              </a:ext>
            </a:extLst>
          </p:cNvPr>
          <p:cNvSpPr txBox="1"/>
          <p:nvPr/>
        </p:nvSpPr>
        <p:spPr>
          <a:xfrm>
            <a:off x="3012989" y="256603"/>
            <a:ext cx="62768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2800" dirty="0"/>
              <a:t>Compañeros de viaje</a:t>
            </a:r>
          </a:p>
          <a:p>
            <a:pPr lvl="1"/>
            <a:r>
              <a:rPr lang="es-ES" sz="2800" dirty="0"/>
              <a:t>Escucha</a:t>
            </a:r>
          </a:p>
          <a:p>
            <a:pPr lvl="1"/>
            <a:r>
              <a:rPr lang="es-ES" sz="2800" dirty="0"/>
              <a:t>Tomar la palabra</a:t>
            </a:r>
          </a:p>
          <a:p>
            <a:pPr lvl="1"/>
            <a:r>
              <a:rPr lang="es-ES" sz="2800" dirty="0"/>
              <a:t>Celebrar</a:t>
            </a:r>
          </a:p>
          <a:p>
            <a:pPr lvl="1"/>
            <a:r>
              <a:rPr lang="es-ES" sz="2800" dirty="0"/>
              <a:t>Corresponsabilidad en la misión</a:t>
            </a:r>
          </a:p>
          <a:p>
            <a:pPr lvl="1"/>
            <a:r>
              <a:rPr lang="es-ES" sz="2800" dirty="0"/>
              <a:t>Diálogo en la Iglesia y en la sociedad</a:t>
            </a:r>
          </a:p>
          <a:p>
            <a:pPr lvl="1"/>
            <a:r>
              <a:rPr lang="es-ES" sz="2800" dirty="0"/>
              <a:t>Con otras confesiones cristianas</a:t>
            </a:r>
          </a:p>
          <a:p>
            <a:pPr lvl="1"/>
            <a:r>
              <a:rPr lang="es-ES" sz="2800" dirty="0"/>
              <a:t>Autoridad y participación</a:t>
            </a:r>
          </a:p>
          <a:p>
            <a:pPr lvl="1"/>
            <a:r>
              <a:rPr lang="es-ES" sz="2800" dirty="0"/>
              <a:t>Discernir y decidir</a:t>
            </a:r>
          </a:p>
          <a:p>
            <a:pPr lvl="1"/>
            <a:r>
              <a:rPr lang="es-ES" sz="2800" dirty="0"/>
              <a:t>Formación para la sinodalidad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991525-C049-2B46-8C8B-2622E2BEDC6C}"/>
              </a:ext>
            </a:extLst>
          </p:cNvPr>
          <p:cNvSpPr txBox="1"/>
          <p:nvPr/>
        </p:nvSpPr>
        <p:spPr>
          <a:xfrm>
            <a:off x="0" y="5830204"/>
            <a:ext cx="1230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El objetivo no es producir documentos, sino suscitar sueños, profecías y esperanzas</a:t>
            </a:r>
          </a:p>
        </p:txBody>
      </p:sp>
    </p:spTree>
    <p:extLst>
      <p:ext uri="{BB962C8B-B14F-4D97-AF65-F5344CB8AC3E}">
        <p14:creationId xmlns:p14="http://schemas.microsoft.com/office/powerpoint/2010/main" val="198917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25000">
        <p15:prstTrans prst="wind"/>
      </p:transition>
    </mc:Choice>
    <mc:Fallback xmlns="">
      <p:transition spd="slow" advClick="0" advTm="2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7912F-4C4D-9543-994D-50898861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¿Cuándo será este Sínodo?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601D0-3149-2444-A13C-18C13731C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proceso del Sínodo tiene tres fases:</a:t>
            </a:r>
          </a:p>
          <a:p>
            <a:pPr lvl="1"/>
            <a:r>
              <a:rPr lang="es-ES" dirty="0"/>
              <a:t>Primera, en las Iglesias diocesanas y comunidades cristianas. Hasta finales de marzo de 2022.</a:t>
            </a:r>
          </a:p>
          <a:p>
            <a:pPr lvl="1"/>
            <a:r>
              <a:rPr lang="es-ES" dirty="0"/>
              <a:t>Segunda, tiene un alcance continental. De septiembre de 2022 a marzo de 2023.</a:t>
            </a:r>
          </a:p>
          <a:p>
            <a:pPr lvl="1"/>
            <a:r>
              <a:rPr lang="es-ES" dirty="0"/>
              <a:t>Finalmente, tendrá lugar el Sínodo de la Iglesia Universal. En octubre de 2023 </a:t>
            </a:r>
            <a:r>
              <a:rPr lang="es-ES"/>
              <a:t>se realizará </a:t>
            </a:r>
            <a:r>
              <a:rPr lang="es-ES" dirty="0"/>
              <a:t>en Roma la XVI Asamblea General del Sínodo de los Obispos.</a:t>
            </a:r>
          </a:p>
        </p:txBody>
      </p:sp>
    </p:spTree>
    <p:extLst>
      <p:ext uri="{BB962C8B-B14F-4D97-AF65-F5344CB8AC3E}">
        <p14:creationId xmlns:p14="http://schemas.microsoft.com/office/powerpoint/2010/main" val="16925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wheel spokes="1"/>
      </p:transition>
    </mc:Choice>
    <mc:Fallback xmlns="">
      <p:transition spd="slow" advClick="0" advTm="15000">
        <p:wheel spokes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1818469" y="305068"/>
            <a:ext cx="855506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>
                <a:solidFill>
                  <a:schemeClr val="accent6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Desde el pasado </a:t>
            </a:r>
            <a:r>
              <a:rPr lang="es-ES" sz="8800" dirty="0">
                <a:solidFill>
                  <a:schemeClr val="accent5">
                    <a:lumMod val="75000"/>
                  </a:schemeClr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9 </a:t>
            </a:r>
          </a:p>
          <a:p>
            <a:r>
              <a:rPr lang="es-ES" sz="8800" dirty="0">
                <a:solidFill>
                  <a:schemeClr val="accent5">
                    <a:lumMod val="75000"/>
                  </a:schemeClr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de octubre </a:t>
            </a:r>
            <a:endParaRPr lang="es-ES" sz="8800" dirty="0">
              <a:latin typeface="FINALE COPYIST TEXT EXT" panose="02000506020000020004" pitchFamily="2" charset="0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endParaRPr lang="es-ES" sz="4800" dirty="0">
              <a:latin typeface="FINALE COPYIST TEXT EXT" panose="02000506020000020004" pitchFamily="2" charset="0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r>
              <a:rPr lang="es-ES" sz="8800" dirty="0">
                <a:solidFill>
                  <a:srgbClr val="FF000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la iglesia está en </a:t>
            </a:r>
          </a:p>
          <a:p>
            <a:r>
              <a:rPr lang="es-ES" sz="8800" dirty="0">
                <a:solidFill>
                  <a:srgbClr val="FF000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modo Sínodo</a:t>
            </a:r>
          </a:p>
        </p:txBody>
      </p:sp>
    </p:spTree>
    <p:extLst>
      <p:ext uri="{BB962C8B-B14F-4D97-AF65-F5344CB8AC3E}">
        <p14:creationId xmlns:p14="http://schemas.microsoft.com/office/powerpoint/2010/main" val="42602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:randomBar dir="vert"/>
      </p:transition>
    </mc:Choice>
    <mc:Fallback xmlns="">
      <p:transition spd="slow" advClick="0" advTm="6000">
        <p:randomBar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47C896-A91A-764A-B3FB-1CCF4C70A39D}"/>
              </a:ext>
            </a:extLst>
          </p:cNvPr>
          <p:cNvSpPr txBox="1"/>
          <p:nvPr/>
        </p:nvSpPr>
        <p:spPr>
          <a:xfrm>
            <a:off x="1573078" y="-164292"/>
            <a:ext cx="9045843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500" dirty="0">
                <a:solidFill>
                  <a:schemeClr val="accent6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en cada diócesis </a:t>
            </a:r>
            <a:endParaRPr lang="es-ES" sz="8500" dirty="0">
              <a:solidFill>
                <a:schemeClr val="accent5">
                  <a:lumMod val="75000"/>
                </a:schemeClr>
              </a:solidFill>
              <a:latin typeface="FINALE COPYIST TEXT EXT" panose="02000506020000020004" pitchFamily="2" charset="0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pPr algn="ctr"/>
            <a:r>
              <a:rPr lang="es-ES" sz="8500" dirty="0">
                <a:solidFill>
                  <a:schemeClr val="accent5">
                    <a:lumMod val="75000"/>
                  </a:schemeClr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en cada parroquia </a:t>
            </a:r>
          </a:p>
          <a:p>
            <a:pPr algn="ctr"/>
            <a:endParaRPr lang="es-ES" dirty="0">
              <a:latin typeface="FINALE COPYIST TEXT EXT" panose="02000506020000020004" pitchFamily="2" charset="0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pPr algn="ctr"/>
            <a:endParaRPr lang="es-ES" sz="900" dirty="0">
              <a:latin typeface="FINALE COPYIST TEXT EXT" panose="02000506020000020004" pitchFamily="2" charset="0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pPr algn="ctr"/>
            <a:r>
              <a:rPr lang="es-ES" sz="8500" dirty="0">
                <a:solidFill>
                  <a:srgbClr val="FF0000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quieren escucharte</a:t>
            </a:r>
          </a:p>
          <a:p>
            <a:pPr algn="ctr"/>
            <a:r>
              <a:rPr lang="es-ES" sz="8500" dirty="0">
                <a:solidFill>
                  <a:srgbClr val="DE5FF2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quieren oír tu voz</a:t>
            </a:r>
          </a:p>
          <a:p>
            <a:pPr algn="ctr"/>
            <a:r>
              <a:rPr lang="es-ES" sz="8500" dirty="0">
                <a:solidFill>
                  <a:srgbClr val="5DEDDE"/>
                </a:solidFill>
                <a:latin typeface="FINALE COPYIST TEXT EXT" panose="02000506020000020004" pitchFamily="2" charset="0"/>
                <a:ea typeface="Yuppy SC" panose="020F0603040207020204" pitchFamily="34" charset="-122"/>
                <a:cs typeface="Yuppy SC" panose="020F0603040207020204" pitchFamily="34" charset="-122"/>
              </a:rPr>
              <a:t>quieren conocerte</a:t>
            </a:r>
          </a:p>
        </p:txBody>
      </p:sp>
    </p:spTree>
    <p:extLst>
      <p:ext uri="{BB962C8B-B14F-4D97-AF65-F5344CB8AC3E}">
        <p14:creationId xmlns:p14="http://schemas.microsoft.com/office/powerpoint/2010/main" val="40179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000">
        <p:circle/>
      </p:transition>
    </mc:Choice>
    <mc:Fallback xmlns="">
      <p:transition spd="slow" advClick="0" advTm="16000">
        <p:circl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543</Words>
  <Application>Microsoft Macintosh PowerPoint</Application>
  <PresentationFormat>Panorámica</PresentationFormat>
  <Paragraphs>76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FINALE COPYIST TEXT EXT</vt:lpstr>
      <vt:lpstr>Tema de Office</vt:lpstr>
      <vt:lpstr>Presentación de PowerPoint</vt:lpstr>
      <vt:lpstr>¿Qué es Sínodo?</vt:lpstr>
      <vt:lpstr>¿Para qué este Sínodo?</vt:lpstr>
      <vt:lpstr>¿Cuál es el tema del Sínodo?</vt:lpstr>
      <vt:lpstr>¿Cómo será este Sínodo?</vt:lpstr>
      <vt:lpstr>Presentación de PowerPoint</vt:lpstr>
      <vt:lpstr>¿Cuándo será este Sínodo?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López</dc:creator>
  <cp:lastModifiedBy>Luis López</cp:lastModifiedBy>
  <cp:revision>18</cp:revision>
  <dcterms:created xsi:type="dcterms:W3CDTF">2021-10-13T21:16:19Z</dcterms:created>
  <dcterms:modified xsi:type="dcterms:W3CDTF">2021-10-21T20:30:52Z</dcterms:modified>
</cp:coreProperties>
</file>